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1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.jpeg" ContentType="image/jpeg"/>
  <Override PartName="/ppt/media/image1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png" ContentType="image/png"/>
  <Override PartName="/ppt/media/image28.png" ContentType="image/png"/>
  <Override PartName="/ppt/media/image15.png" ContentType="image/png"/>
  <Override PartName="/ppt/media/image1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AB303D6-1A53-4830-AAF7-1E06BD7362D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3BBB21-4F0B-47A0-A848-AEFCBB89B4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0FBE49-AA9F-468E-9117-F22EAC9A61F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B14CAF-AE33-46C2-9742-5C935B84DB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3C6BBB-1EAB-40E1-B4FA-13C8CB55EE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11C8DD-94CC-4D45-9AC3-7DE1C82BEC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AA6138-76FE-40D8-8FD1-EE2B47ACDE8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AA342E-DB4D-40A8-BFAB-D906798AD6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TW" sz="2000" spc="-1" strike="noStrike">
                <a:latin typeface="Arial"/>
              </a:rPr>
              <a:t>使用內建</a:t>
            </a:r>
            <a:r>
              <a:rPr b="0" lang="en-US" sz="2000" spc="-1" strike="noStrike">
                <a:latin typeface="Arial"/>
              </a:rPr>
              <a:t>format</a:t>
            </a:r>
            <a:r>
              <a:rPr b="0" lang="zh-TW" sz="2000" spc="-1" strike="noStrike">
                <a:latin typeface="Arial"/>
              </a:rPr>
              <a:t>函數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069E5C-1D79-4FA2-AC3B-5C99CF5FD0C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824DF3-D84A-4FD9-9249-D07A48DED2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FDD924-C4A5-4B7F-85EA-1700F58B0A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8B3941-1660-4FD7-964D-97FB0D2EFE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0016FF-3753-461B-8849-2AAF1DE711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4640E1-C3E3-431E-9696-08E50A61961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A61274-551C-4EEB-9B8C-9611468E18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747A7E-2DB8-4E3D-BB70-4C6676298D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1C2E32-C5A2-4179-AD9E-385D2268EFC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5AEA8C-70CC-495D-815E-96C620C533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EA9C2D-20E2-4E0F-90FB-7B59701995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BD3D74-0D1F-4C6A-A605-E06DD9A779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64B059-2790-42E0-97B7-FBBA3FFFE5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30C322-0230-46BC-8F33-650FE64559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0E8C30-90F0-4437-B520-9224E82BC1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B68B38-AD6C-4FEC-B63F-C07057B486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568756-701C-4FFD-86A5-302EBEECE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2D3BA7-B67B-46AD-890A-B7441CBC1D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53DDDA-29A9-46C8-9591-C1A1AB0D01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880DAC-4972-47F2-9693-480C95E584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DAFBA9-8A5A-4F17-BD98-AD7B56BA70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FD630A-579B-4384-B17B-2C1005E247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E52E3F-3E47-4A81-AB30-DCB77D8875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52BD15-8DE0-4809-A188-9F6F1BBDAD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CBFBC2-6634-479F-8680-4F859F5B91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A025ED-6B96-4A1C-8632-E8FFC9713D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885B21-71BA-4011-B5E1-6B23C31012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933BD2-31E6-4415-AE4D-B926DAF5E3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A3BC02-7828-467A-8C73-18714705A2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1D2440-7A82-46D8-9116-F12F7C8466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D61966-AC89-4314-B2E7-6A3E23BA29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E34358-DE70-430A-B4F9-3A0E84231A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FCCFE6-4098-46F7-A4A1-6AFE304E7D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554C90-C48C-4A6D-9173-7DFD55BBC3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757F80-B639-4A18-B158-E2DBCEB245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按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一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下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以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編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輯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母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片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標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題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樣</a:t>
            </a:r>
            <a:r>
              <a:rPr b="0" lang="zh-TW" sz="6000" spc="-1" strike="noStrike">
                <a:solidFill>
                  <a:srgbClr val="000000"/>
                </a:solidFill>
                <a:latin typeface="Calibri Light"/>
              </a:rPr>
              <a:t>式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9371C2-26F7-4432-A38F-E0139D5A5F1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Calibri Light"/>
              </a:rPr>
              <a:t>按一下以編輯母片標題樣式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800" spc="-1" strike="noStrike">
                <a:solidFill>
                  <a:srgbClr val="000000"/>
                </a:solidFill>
                <a:latin typeface="Calibri"/>
              </a:rPr>
              <a:t>編輯母片文字樣式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000000"/>
                </a:solidFill>
                <a:latin typeface="Calibri"/>
              </a:rPr>
              <a:t>第二層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000000"/>
                </a:solidFill>
                <a:latin typeface="Calibri"/>
              </a:rPr>
              <a:t>第三層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Calibri"/>
              </a:rPr>
              <a:t>第四層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Calibri"/>
              </a:rPr>
              <a:t>第五層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8BC286-09B6-40E8-873F-8E6EAAAEC50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moporgic/2048-Demo-Python" TargetMode="External"/><Relationship Id="rId2" Type="http://schemas.openxmlformats.org/officeDocument/2006/relationships/hyperlink" Target="https://github.com/moporgic/TDL2048-Demo" TargetMode="External"/><Relationship Id="rId3" Type="http://schemas.openxmlformats.org/officeDocument/2006/relationships/hyperlink" Target="https://github.com/lukewayne123/2048-Framework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02720" y="1949400"/>
            <a:ext cx="102495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br>
              <a:rPr sz="4000"/>
            </a:br>
            <a:r>
              <a:rPr b="1" lang="en-US" sz="7200" spc="-1" strike="noStrike">
                <a:solidFill>
                  <a:srgbClr val="ff0000"/>
                </a:solidFill>
                <a:latin typeface="Times New Roman"/>
                <a:ea typeface="標楷體"/>
              </a:rPr>
              <a:t>LAB 2</a:t>
            </a:r>
            <a:br>
              <a:rPr sz="7200"/>
            </a:br>
            <a:br>
              <a:rPr sz="4000"/>
            </a:b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標楷體"/>
              </a:rPr>
              <a:t>TA</a:t>
            </a: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b="1" lang="zh-TW" sz="4000" spc="-1" strike="noStrike">
                <a:solidFill>
                  <a:srgbClr val="000000"/>
                </a:solidFill>
                <a:latin typeface="Times New Roman"/>
                <a:ea typeface="標楷體"/>
              </a:rPr>
              <a:t>陳昱丞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文字方塊 4"/>
          <p:cNvSpPr/>
          <p:nvPr/>
        </p:nvSpPr>
        <p:spPr>
          <a:xfrm>
            <a:off x="4128480" y="5481720"/>
            <a:ext cx="339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yucheng.cs11@nycu.edu.tw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Deep Learning and Practice, Spring 2023, NYCU CGI Lab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A44C67-1CF0-42A9-AF1C-2AD7EBAAF46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TD Backup: State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32" name="群組 6"/>
          <p:cNvGrpSpPr/>
          <p:nvPr/>
        </p:nvGrpSpPr>
        <p:grpSpPr>
          <a:xfrm>
            <a:off x="9444240" y="644760"/>
            <a:ext cx="1502640" cy="786240"/>
            <a:chOff x="9444240" y="644760"/>
            <a:chExt cx="1502640" cy="786240"/>
          </a:xfrm>
        </p:grpSpPr>
        <p:sp>
          <p:nvSpPr>
            <p:cNvPr id="133" name="文字方塊 7"/>
            <p:cNvSpPr/>
            <p:nvPr/>
          </p:nvSpPr>
          <p:spPr>
            <a:xfrm>
              <a:off x="9757080" y="1067040"/>
              <a:ext cx="104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afterstate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4" name="文字方塊 8"/>
            <p:cNvSpPr/>
            <p:nvPr/>
          </p:nvSpPr>
          <p:spPr>
            <a:xfrm>
              <a:off x="9755280" y="644760"/>
              <a:ext cx="119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beforestate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35" name="Picture 7" descr=""/>
            <p:cNvPicPr/>
            <p:nvPr/>
          </p:nvPicPr>
          <p:blipFill>
            <a:blip r:embed="rId1"/>
            <a:stretch/>
          </p:blipFill>
          <p:spPr>
            <a:xfrm>
              <a:off x="9444240" y="707040"/>
              <a:ext cx="269640" cy="269640"/>
            </a:xfrm>
            <a:prstGeom prst="rect">
              <a:avLst/>
            </a:prstGeom>
            <a:ln w="28575">
              <a:solidFill>
                <a:srgbClr val="ff0000"/>
              </a:solidFill>
              <a:miter/>
            </a:ln>
          </p:spPr>
        </p:pic>
        <p:pic>
          <p:nvPicPr>
            <p:cNvPr id="136" name="Picture 7" descr=""/>
            <p:cNvPicPr/>
            <p:nvPr/>
          </p:nvPicPr>
          <p:blipFill>
            <a:blip r:embed="rId2"/>
            <a:stretch/>
          </p:blipFill>
          <p:spPr>
            <a:xfrm>
              <a:off x="9444240" y="1135440"/>
              <a:ext cx="269640" cy="269640"/>
            </a:xfrm>
            <a:prstGeom prst="rect">
              <a:avLst/>
            </a:prstGeom>
            <a:ln w="28575">
              <a:solidFill>
                <a:srgbClr val="0070c0"/>
              </a:solidFill>
              <a:miter/>
            </a:ln>
          </p:spPr>
        </p:pic>
      </p:grpSp>
      <p:sp>
        <p:nvSpPr>
          <p:cNvPr id="137" name="矩形 11"/>
          <p:cNvSpPr/>
          <p:nvPr/>
        </p:nvSpPr>
        <p:spPr>
          <a:xfrm>
            <a:off x="10950120" y="5877000"/>
            <a:ext cx="446040" cy="35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圖片 4" descr=""/>
          <p:cNvPicPr/>
          <p:nvPr/>
        </p:nvPicPr>
        <p:blipFill>
          <a:blip r:embed="rId3"/>
          <a:stretch/>
        </p:blipFill>
        <p:spPr>
          <a:xfrm>
            <a:off x="722520" y="1936440"/>
            <a:ext cx="10014840" cy="4149720"/>
          </a:xfrm>
          <a:prstGeom prst="rect">
            <a:avLst/>
          </a:prstGeom>
          <a:ln w="0">
            <a:noFill/>
          </a:ln>
        </p:spPr>
      </p:pic>
      <p:sp>
        <p:nvSpPr>
          <p:cNvPr id="139" name="向右箭號 13"/>
          <p:cNvSpPr/>
          <p:nvPr/>
        </p:nvSpPr>
        <p:spPr>
          <a:xfrm rot="10800000">
            <a:off x="3285360" y="3915360"/>
            <a:ext cx="461160" cy="28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文字方塊 14"/>
          <p:cNvSpPr/>
          <p:nvPr/>
        </p:nvSpPr>
        <p:spPr>
          <a:xfrm>
            <a:off x="3421440" y="4122360"/>
            <a:ext cx="413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3BA0FE-08A1-43FD-8A70-38B26CE202EF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TD Backup: After-State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2" name="群組 6"/>
          <p:cNvGrpSpPr/>
          <p:nvPr/>
        </p:nvGrpSpPr>
        <p:grpSpPr>
          <a:xfrm>
            <a:off x="9444240" y="644760"/>
            <a:ext cx="1502640" cy="786240"/>
            <a:chOff x="9444240" y="644760"/>
            <a:chExt cx="1502640" cy="786240"/>
          </a:xfrm>
        </p:grpSpPr>
        <p:sp>
          <p:nvSpPr>
            <p:cNvPr id="143" name="文字方塊 7"/>
            <p:cNvSpPr/>
            <p:nvPr/>
          </p:nvSpPr>
          <p:spPr>
            <a:xfrm>
              <a:off x="9757080" y="1067040"/>
              <a:ext cx="104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afterstate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4" name="文字方塊 8"/>
            <p:cNvSpPr/>
            <p:nvPr/>
          </p:nvSpPr>
          <p:spPr>
            <a:xfrm>
              <a:off x="9755280" y="644760"/>
              <a:ext cx="119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beforestate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45" name="Picture 7" descr=""/>
            <p:cNvPicPr/>
            <p:nvPr/>
          </p:nvPicPr>
          <p:blipFill>
            <a:blip r:embed="rId1"/>
            <a:stretch/>
          </p:blipFill>
          <p:spPr>
            <a:xfrm>
              <a:off x="9444240" y="707040"/>
              <a:ext cx="269640" cy="269640"/>
            </a:xfrm>
            <a:prstGeom prst="rect">
              <a:avLst/>
            </a:prstGeom>
            <a:ln w="28575">
              <a:solidFill>
                <a:srgbClr val="ff0000"/>
              </a:solidFill>
              <a:miter/>
            </a:ln>
          </p:spPr>
        </p:pic>
        <p:pic>
          <p:nvPicPr>
            <p:cNvPr id="146" name="Picture 7" descr=""/>
            <p:cNvPicPr/>
            <p:nvPr/>
          </p:nvPicPr>
          <p:blipFill>
            <a:blip r:embed="rId2"/>
            <a:stretch/>
          </p:blipFill>
          <p:spPr>
            <a:xfrm>
              <a:off x="9444240" y="1135440"/>
              <a:ext cx="269640" cy="269640"/>
            </a:xfrm>
            <a:prstGeom prst="rect">
              <a:avLst/>
            </a:prstGeom>
            <a:ln w="28575">
              <a:solidFill>
                <a:srgbClr val="0070c0"/>
              </a:solidFill>
              <a:miter/>
            </a:ln>
          </p:spPr>
        </p:pic>
      </p:grpSp>
      <p:pic>
        <p:nvPicPr>
          <p:cNvPr id="147" name="圖片 5" descr=""/>
          <p:cNvPicPr/>
          <p:nvPr/>
        </p:nvPicPr>
        <p:blipFill>
          <a:blip r:embed="rId3"/>
          <a:stretch/>
        </p:blipFill>
        <p:spPr>
          <a:xfrm>
            <a:off x="545040" y="1689840"/>
            <a:ext cx="10983600" cy="4605120"/>
          </a:xfrm>
          <a:prstGeom prst="rect">
            <a:avLst/>
          </a:prstGeom>
          <a:ln w="0">
            <a:noFill/>
          </a:ln>
        </p:spPr>
      </p:pic>
      <p:sp>
        <p:nvSpPr>
          <p:cNvPr id="148" name="矩形 11"/>
          <p:cNvSpPr/>
          <p:nvPr/>
        </p:nvSpPr>
        <p:spPr>
          <a:xfrm>
            <a:off x="10950120" y="5877000"/>
            <a:ext cx="446040" cy="35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向右箭號 13"/>
          <p:cNvSpPr/>
          <p:nvPr/>
        </p:nvSpPr>
        <p:spPr>
          <a:xfrm rot="10800000">
            <a:off x="3338640" y="3507120"/>
            <a:ext cx="461160" cy="28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文字方塊 14"/>
          <p:cNvSpPr/>
          <p:nvPr/>
        </p:nvSpPr>
        <p:spPr>
          <a:xfrm>
            <a:off x="3474720" y="3714120"/>
            <a:ext cx="413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9B6B24-7B19-4D8E-9F88-7831AD91CD5C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Why use n-tuple network?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文字方塊 7"/>
          <p:cNvSpPr/>
          <p:nvPr/>
        </p:nvSpPr>
        <p:spPr>
          <a:xfrm>
            <a:off x="545040" y="1606320"/>
            <a:ext cx="1051524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The expected score/return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𝐺_𝑡 from a board 𝑆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But, #states is huge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114ff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About 17</a:t>
            </a:r>
            <a:r>
              <a:rPr b="0" lang="en-US" sz="2000" spc="-1" strike="noStrike" baseline="30000">
                <a:solidFill>
                  <a:srgbClr val="114ffb"/>
                </a:solidFill>
                <a:latin typeface="Times New Roman"/>
                <a:ea typeface="標楷體"/>
              </a:rPr>
              <a:t>16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(=10</a:t>
            </a:r>
            <a:r>
              <a:rPr b="0" lang="en-US" sz="2000" spc="-1" strike="noStrike" baseline="30000">
                <a:solidFill>
                  <a:srgbClr val="114ffb"/>
                </a:solidFill>
                <a:latin typeface="Times New Roman"/>
                <a:ea typeface="標楷體"/>
              </a:rPr>
              <a:t>20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. </a:t>
            </a:r>
            <a:endParaRPr b="0" lang="en-US" sz="20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Empty 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(</a:t>
            </a:r>
            <a:r>
              <a:rPr b="0" lang="en-US" sz="2000" spc="-1" strike="noStrike">
                <a:solidFill>
                  <a:srgbClr val="114ffb"/>
                </a:solidFill>
                <a:latin typeface="Wingdings"/>
                <a:ea typeface="標楷體"/>
              </a:rPr>
              <a:t>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0)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, 2 (=2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114ffb"/>
                </a:solidFill>
                <a:latin typeface="Wingdings"/>
                <a:ea typeface="標楷體"/>
              </a:rPr>
              <a:t>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1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), 4 (=2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114ffb"/>
                </a:solidFill>
                <a:latin typeface="Wingdings"/>
                <a:ea typeface="標楷體"/>
              </a:rPr>
              <a:t>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2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), 8 (=2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Times New Roman"/>
                <a:ea typeface="標楷體"/>
              </a:rPr>
              <a:t>3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114ffb"/>
                </a:solidFill>
                <a:latin typeface="Wingdings"/>
                <a:ea typeface="標楷體"/>
              </a:rPr>
              <a:t>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3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), …, 65536 (=2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Times New Roman"/>
                <a:ea typeface="標楷體"/>
              </a:rPr>
              <a:t>16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114ffb"/>
                </a:solidFill>
                <a:latin typeface="Wingdings"/>
                <a:ea typeface="標楷體"/>
              </a:rPr>
              <a:t></a:t>
            </a:r>
            <a:r>
              <a:rPr b="0" lang="en-US" sz="2000" spc="-1" strike="noStrike">
                <a:solidFill>
                  <a:srgbClr val="114ffb"/>
                </a:solidFill>
                <a:latin typeface="Times New Roman"/>
                <a:ea typeface="標楷體"/>
              </a:rPr>
              <a:t> 16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fc012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c0128"/>
                </a:solidFill>
                <a:latin typeface="Times New Roman"/>
                <a:ea typeface="標楷體"/>
              </a:rPr>
              <a:t>Need to use value function approximator.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48414C-0B9E-4E5A-9273-9FE0B8E1372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n-tuple network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圖片 5" descr=""/>
          <p:cNvPicPr/>
          <p:nvPr/>
        </p:nvPicPr>
        <p:blipFill>
          <a:blip r:embed="rId1"/>
          <a:stretch/>
        </p:blipFill>
        <p:spPr>
          <a:xfrm>
            <a:off x="8153280" y="1349640"/>
            <a:ext cx="3289680" cy="4197960"/>
          </a:xfrm>
          <a:prstGeom prst="rect">
            <a:avLst/>
          </a:prstGeom>
          <a:ln w="0">
            <a:noFill/>
          </a:ln>
        </p:spPr>
      </p:pic>
      <p:sp>
        <p:nvSpPr>
          <p:cNvPr id="155" name="文字方塊 7"/>
          <p:cNvSpPr/>
          <p:nvPr/>
        </p:nvSpPr>
        <p:spPr>
          <a:xfrm>
            <a:off x="545040" y="1606320"/>
            <a:ext cx="712872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n-tuple network (a.k.a. RAM-based neural network) is a type of artificial neural network.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A large number of input nodes.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Input values are either 1 or 0.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Input is a sparse vector.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No hidden layers.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Only 1 output node.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5D38E7-6219-44CC-8AD1-364F7D53FC7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1040" y="32616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Example: 2048 with n-tuple network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7" name="圖片 4" descr=""/>
          <p:cNvPicPr/>
          <p:nvPr/>
        </p:nvPicPr>
        <p:blipFill>
          <a:blip r:embed="rId1"/>
          <a:stretch/>
        </p:blipFill>
        <p:spPr>
          <a:xfrm>
            <a:off x="491040" y="1360440"/>
            <a:ext cx="11074680" cy="4696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845553-C97A-4680-A13A-0140A5F45DD0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All Isomorphism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文字方塊 6"/>
          <p:cNvSpPr/>
          <p:nvPr/>
        </p:nvSpPr>
        <p:spPr>
          <a:xfrm>
            <a:off x="5352120" y="918360"/>
            <a:ext cx="620856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Rotations and Reflections</a:t>
            </a:r>
            <a:endParaRPr b="0" lang="en-US" sz="1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The sum of the eight values can ​​represents the board.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0" name="圖片 14" descr=""/>
          <p:cNvPicPr/>
          <p:nvPr/>
        </p:nvPicPr>
        <p:blipFill>
          <a:blip r:embed="rId1"/>
          <a:stretch/>
        </p:blipFill>
        <p:spPr>
          <a:xfrm>
            <a:off x="297000" y="1866960"/>
            <a:ext cx="4955040" cy="4320360"/>
          </a:xfrm>
          <a:prstGeom prst="rect">
            <a:avLst/>
          </a:prstGeom>
          <a:ln w="0">
            <a:noFill/>
          </a:ln>
        </p:spPr>
      </p:pic>
      <p:sp>
        <p:nvSpPr>
          <p:cNvPr id="161" name="向右箭號 16"/>
          <p:cNvSpPr/>
          <p:nvPr/>
        </p:nvSpPr>
        <p:spPr>
          <a:xfrm>
            <a:off x="5306760" y="3686400"/>
            <a:ext cx="920880" cy="275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圖片 4" descr=""/>
          <p:cNvPicPr/>
          <p:nvPr/>
        </p:nvPicPr>
        <p:blipFill>
          <a:blip r:embed="rId2"/>
          <a:stretch/>
        </p:blipFill>
        <p:spPr>
          <a:xfrm>
            <a:off x="7158600" y="1919160"/>
            <a:ext cx="3214440" cy="4010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7EB155-F46A-44F3-8015-7A41CF49742E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Multiple n-tuple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圖片 4" descr=""/>
          <p:cNvPicPr/>
          <p:nvPr/>
        </p:nvPicPr>
        <p:blipFill>
          <a:blip r:embed="rId1"/>
          <a:stretch/>
        </p:blipFill>
        <p:spPr>
          <a:xfrm>
            <a:off x="8913240" y="495000"/>
            <a:ext cx="2304720" cy="5718600"/>
          </a:xfrm>
          <a:prstGeom prst="rect">
            <a:avLst/>
          </a:prstGeom>
          <a:ln w="0">
            <a:noFill/>
          </a:ln>
        </p:spPr>
      </p:pic>
      <p:sp>
        <p:nvSpPr>
          <p:cNvPr id="165" name="文字方塊 6"/>
          <p:cNvSpPr/>
          <p:nvPr/>
        </p:nvSpPr>
        <p:spPr>
          <a:xfrm>
            <a:off x="210960" y="1449360"/>
            <a:ext cx="7941960" cy="97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Example: 4 kinds of 6-tuple.</a:t>
            </a:r>
            <a:endParaRPr b="0" lang="en-US" sz="1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Calculate (use int):</a:t>
            </a:r>
            <a:endParaRPr b="0" lang="en-US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Size: 4*   * 4 byte  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6" name="圖片 5" descr=""/>
          <p:cNvPicPr/>
          <p:nvPr/>
        </p:nvPicPr>
        <p:blipFill>
          <a:blip r:embed="rId2"/>
          <a:stretch/>
        </p:blipFill>
        <p:spPr>
          <a:xfrm>
            <a:off x="2200680" y="2837880"/>
            <a:ext cx="4890960" cy="3156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C10743-29CD-4367-8014-A8A6ADC38E8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Sample Code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文字方塊 4"/>
          <p:cNvSpPr/>
          <p:nvPr/>
        </p:nvSpPr>
        <p:spPr>
          <a:xfrm>
            <a:off x="382320" y="1598040"/>
            <a:ext cx="1150056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Implement V(state)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Compile with C++11 support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g++ -std=c++11 -O3 -o 2048 2048.cpp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46974E-CAC3-488E-9B75-A394C2E085DB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5" descr=""/>
          <p:cNvPicPr/>
          <p:nvPr/>
        </p:nvPicPr>
        <p:blipFill>
          <a:blip r:embed="rId1"/>
          <a:stretch/>
        </p:blipFill>
        <p:spPr>
          <a:xfrm>
            <a:off x="1708560" y="7920"/>
            <a:ext cx="3604320" cy="6849720"/>
          </a:xfrm>
          <a:prstGeom prst="rect">
            <a:avLst/>
          </a:prstGeom>
          <a:ln w="0">
            <a:noFill/>
          </a:ln>
        </p:spPr>
      </p:pic>
      <p:sp>
        <p:nvSpPr>
          <p:cNvPr id="170" name="文字方塊 6"/>
          <p:cNvSpPr/>
          <p:nvPr/>
        </p:nvSpPr>
        <p:spPr>
          <a:xfrm>
            <a:off x="27000" y="623880"/>
            <a:ext cx="1487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Training: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矩形 7"/>
          <p:cNvSpPr/>
          <p:nvPr/>
        </p:nvSpPr>
        <p:spPr>
          <a:xfrm>
            <a:off x="1766880" y="5919840"/>
            <a:ext cx="2352240" cy="54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文字方塊 8"/>
          <p:cNvSpPr/>
          <p:nvPr/>
        </p:nvSpPr>
        <p:spPr>
          <a:xfrm>
            <a:off x="10440" y="5657760"/>
            <a:ext cx="1735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Save your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model weight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文字方塊 9"/>
          <p:cNvSpPr/>
          <p:nvPr/>
        </p:nvSpPr>
        <p:spPr>
          <a:xfrm>
            <a:off x="5290920" y="623880"/>
            <a:ext cx="1894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Evaluating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(demo):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4" name="圖片 11" descr=""/>
          <p:cNvPicPr/>
          <p:nvPr/>
        </p:nvPicPr>
        <p:blipFill>
          <a:blip r:embed="rId2"/>
          <a:stretch/>
        </p:blipFill>
        <p:spPr>
          <a:xfrm>
            <a:off x="6956280" y="475200"/>
            <a:ext cx="5092560" cy="5505480"/>
          </a:xfrm>
          <a:prstGeom prst="rect">
            <a:avLst/>
          </a:prstGeom>
          <a:ln w="0">
            <a:noFill/>
          </a:ln>
        </p:spPr>
      </p:pic>
      <p:sp>
        <p:nvSpPr>
          <p:cNvPr id="175" name="矩形 12"/>
          <p:cNvSpPr/>
          <p:nvPr/>
        </p:nvSpPr>
        <p:spPr>
          <a:xfrm>
            <a:off x="7101000" y="4157640"/>
            <a:ext cx="2976120" cy="54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矩形 13"/>
          <p:cNvSpPr/>
          <p:nvPr/>
        </p:nvSpPr>
        <p:spPr>
          <a:xfrm>
            <a:off x="7122240" y="1619280"/>
            <a:ext cx="1868760" cy="218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文字方塊 14"/>
          <p:cNvSpPr/>
          <p:nvPr/>
        </p:nvSpPr>
        <p:spPr>
          <a:xfrm>
            <a:off x="5337720" y="4108320"/>
            <a:ext cx="1735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Load your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model weight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文字方塊 15"/>
          <p:cNvSpPr/>
          <p:nvPr/>
        </p:nvSpPr>
        <p:spPr>
          <a:xfrm>
            <a:off x="5262120" y="1728720"/>
            <a:ext cx="1901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Set total count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to 1000 games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BF71C1-4236-4A16-A598-B313F929785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Scoring Criteria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文字方塊 9"/>
          <p:cNvSpPr/>
          <p:nvPr/>
        </p:nvSpPr>
        <p:spPr>
          <a:xfrm>
            <a:off x="510480" y="1551600"/>
            <a:ext cx="1150056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Show your work, otherwise no credit will be granted.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Report (50%)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(DO explain; do not only copy and paste your codes.)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Performance (50%)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The 2048-tile win rate in 1000 games,.(30%)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Questions. (20%)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1" name="圖片 4" descr=""/>
          <p:cNvPicPr/>
          <p:nvPr/>
        </p:nvPicPr>
        <p:blipFill>
          <a:blip r:embed="rId1"/>
          <a:stretch/>
        </p:blipFill>
        <p:spPr>
          <a:xfrm>
            <a:off x="2473200" y="4314960"/>
            <a:ext cx="5386680" cy="1915920"/>
          </a:xfrm>
          <a:prstGeom prst="rect">
            <a:avLst/>
          </a:prstGeom>
          <a:ln w="0">
            <a:noFill/>
          </a:ln>
        </p:spPr>
      </p:pic>
      <p:sp>
        <p:nvSpPr>
          <p:cNvPr id="182" name="矩形 5"/>
          <p:cNvSpPr/>
          <p:nvPr/>
        </p:nvSpPr>
        <p:spPr>
          <a:xfrm>
            <a:off x="3357720" y="5657760"/>
            <a:ext cx="3276360" cy="247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C05464-B2BF-414F-BC1D-0DCE3E160969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84640" y="2633040"/>
            <a:ext cx="102495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br>
              <a:rPr sz="4000"/>
            </a:br>
            <a:r>
              <a:rPr b="1" lang="en-US" sz="4000" spc="-1" strike="noStrike">
                <a:solidFill>
                  <a:srgbClr val="ff0000"/>
                </a:solidFill>
                <a:latin typeface="Times New Roman"/>
                <a:ea typeface="標楷體"/>
              </a:rPr>
              <a:t>Deadline: 2023/04/11(Tue) 12:00</a:t>
            </a:r>
            <a:br>
              <a:rPr sz="4000"/>
            </a:br>
            <a:br>
              <a:rPr sz="4000"/>
            </a:br>
            <a:r>
              <a:rPr b="1" lang="en-US" sz="4000" spc="-1" strike="noStrike">
                <a:solidFill>
                  <a:srgbClr val="ff0000"/>
                </a:solidFill>
                <a:latin typeface="Times New Roman"/>
                <a:ea typeface="標楷體"/>
              </a:rPr>
              <a:t>Demo: 2023/04/11(Tue)</a:t>
            </a:r>
            <a:br>
              <a:rPr sz="4000"/>
            </a:b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3FCF13-7715-43C2-AAB7-44B3AD7C16D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Reminders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文字方塊 9"/>
          <p:cNvSpPr/>
          <p:nvPr/>
        </p:nvSpPr>
        <p:spPr>
          <a:xfrm>
            <a:off x="545040" y="1775520"/>
            <a:ext cx="103863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You </a:t>
            </a:r>
            <a:r>
              <a:rPr b="0" lang="en-US" sz="2000" spc="-1" strike="noStrike">
                <a:solidFill>
                  <a:srgbClr val="ff0000"/>
                </a:solidFill>
                <a:latin typeface="Times New Roman"/>
              </a:rPr>
              <a:t>can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 design your n-tuple.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You should avoid using CNN in this lab.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2048-tile should appear within 10,000 episodes.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You have to </a:t>
            </a:r>
            <a:r>
              <a:rPr b="0" lang="en-US" sz="2000" spc="-1" strike="noStrike">
                <a:solidFill>
                  <a:srgbClr val="ff0000"/>
                </a:solidFill>
                <a:latin typeface="Times New Roman"/>
                <a:ea typeface="標楷體"/>
              </a:rPr>
              <a:t>load your weight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while demo.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B94D84-DA42-4212-A2F6-C40A81480246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References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文字方塊 10"/>
          <p:cNvSpPr/>
          <p:nvPr/>
        </p:nvSpPr>
        <p:spPr>
          <a:xfrm>
            <a:off x="609480" y="1498320"/>
            <a:ext cx="107438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1. Szubert, Marcin, and Wojciech Jaśkowski. "Temporal difference learning of N-tuple networks for the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game 2048." 2014 IEEE Conference on Computational Intelligence and Games. IEEE, 2014.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2. Kun-Hao Yeh, I-Chen Wu, Chu-Hsuan Hsueh, Chia-Chuan Chang, Chao-Chin Liang, and Han Chiang,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Multi-Stage Temporal Difference Learning for 2048-like Games, accepted by IEEE Transactions 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Computational Intelligence and AI in Games (SCI), doi: 10.1109/TCIAIG.2016.2593710, 2016.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3. Oka, Kazuto, and Kiminori Matsuzaki. "Systematic selection of n-tuple networks for 2048."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International Conference on Computers and Games. Springer International Publishing, 2016.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4. moporgic. “Basic implementation of 2048 in Python.” Retrieved from Github: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Times New Roman"/>
                <a:ea typeface="標楷體"/>
                <a:hlinkClick r:id="rId1"/>
              </a:rPr>
              <a:t>https://github.com/moporgic/2048-Demo-Python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5. moporgic. “Temporal Difference Learning for Game 2048 (Demo).” Retrieved from Github: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Times New Roman"/>
                <a:ea typeface="標楷體"/>
                <a:hlinkClick r:id="rId2"/>
              </a:rPr>
              <a:t>https://github.com/moporgic/TDL2048-Demo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6. lukewayne123. “2048-Framework” Retrieved from Github: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Times New Roman"/>
                <a:ea typeface="標楷體"/>
                <a:hlinkClick r:id="rId3"/>
              </a:rPr>
              <a:t>https://github.com/lukewayne123/2048-Framework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C01322-8E10-4884-AA30-1313E4D43ABA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1120" y="1561320"/>
            <a:ext cx="102495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br>
              <a:rPr sz="4000"/>
            </a:br>
            <a:r>
              <a:rPr b="1" lang="en-US" sz="4000" spc="-1" strike="noStrike">
                <a:solidFill>
                  <a:srgbClr val="ff0000"/>
                </a:solidFill>
                <a:latin typeface="Times New Roman"/>
                <a:ea typeface="標楷體"/>
              </a:rPr>
              <a:t>Must use sample code,</a:t>
            </a:r>
            <a:br>
              <a:rPr sz="4000"/>
            </a:br>
            <a:r>
              <a:rPr b="1" lang="en-US" sz="4000" spc="-1" strike="noStrike">
                <a:solidFill>
                  <a:srgbClr val="ff0000"/>
                </a:solidFill>
                <a:latin typeface="Times New Roman"/>
                <a:ea typeface="標楷體"/>
              </a:rPr>
              <a:t>otherwise no credit.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矩形 4"/>
          <p:cNvSpPr/>
          <p:nvPr/>
        </p:nvSpPr>
        <p:spPr>
          <a:xfrm>
            <a:off x="906840" y="1504080"/>
            <a:ext cx="19137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666666"/>
                </a:solidFill>
                <a:latin typeface="Times New Roman"/>
              </a:rPr>
              <a:t>In this lab,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CD63E6-28ED-44E8-BE2C-598C888CE12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標楷體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文字方塊 6"/>
          <p:cNvSpPr/>
          <p:nvPr/>
        </p:nvSpPr>
        <p:spPr>
          <a:xfrm>
            <a:off x="545040" y="1606320"/>
            <a:ext cx="7522200" cy="45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0000"/>
                </a:solidFill>
                <a:latin typeface="Times New Roman"/>
                <a:ea typeface="標楷體"/>
              </a:rPr>
              <a:t>2048</a:t>
            </a: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標楷體"/>
              </a:rPr>
              <a:t> Game Rule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5b9bd5"/>
                </a:solidFill>
                <a:latin typeface="Times New Roman"/>
                <a:ea typeface="標楷體"/>
              </a:rPr>
              <a:t>Game State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5b9bd5"/>
                </a:solidFill>
                <a:latin typeface="Times New Roman"/>
                <a:ea typeface="標楷體"/>
              </a:rPr>
              <a:t>Temporal Difference Learning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5b9bd5"/>
                </a:solidFill>
                <a:latin typeface="Times New Roman"/>
                <a:ea typeface="標楷體"/>
              </a:rPr>
              <a:t>n-tuple Network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標楷體"/>
              </a:rPr>
              <a:t>Modify and Run Sample Code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標楷體"/>
              </a:rPr>
              <a:t>Scoring Criteria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標楷體"/>
              </a:rPr>
              <a:t>Reminders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D687B2-7DE1-4C9A-95A8-CA63C0AD0A6B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2048 Game Rules (1/2)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圖片 5" descr=""/>
          <p:cNvPicPr/>
          <p:nvPr/>
        </p:nvPicPr>
        <p:blipFill>
          <a:blip r:embed="rId1"/>
          <a:stretch/>
        </p:blipFill>
        <p:spPr>
          <a:xfrm>
            <a:off x="338040" y="1495440"/>
            <a:ext cx="11393280" cy="4214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858A8E-AC35-47FF-B660-2D209FAE863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2048 Game Rules (2/2)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圖片 4" descr=""/>
          <p:cNvPicPr/>
          <p:nvPr/>
        </p:nvPicPr>
        <p:blipFill>
          <a:blip r:embed="rId1"/>
          <a:stretch/>
        </p:blipFill>
        <p:spPr>
          <a:xfrm>
            <a:off x="327600" y="1263960"/>
            <a:ext cx="11750040" cy="4595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AB4613-5859-4B41-83A0-E745F1452A0C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Game State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直線單箭頭接點 7"/>
          <p:cNvSpPr/>
          <p:nvPr/>
        </p:nvSpPr>
        <p:spPr>
          <a:xfrm>
            <a:off x="6666120" y="3823920"/>
            <a:ext cx="1943640" cy="5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>
                <a:lumMod val="75000"/>
              </a:srgbClr>
            </a:solidFill>
            <a:prstDash val="sys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直線單箭頭接點 12"/>
          <p:cNvSpPr/>
          <p:nvPr/>
        </p:nvSpPr>
        <p:spPr>
          <a:xfrm flipV="1">
            <a:off x="3013560" y="3823920"/>
            <a:ext cx="170856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>
                <a:lumMod val="75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直線單箭頭接點 17"/>
          <p:cNvSpPr/>
          <p:nvPr/>
        </p:nvSpPr>
        <p:spPr>
          <a:xfrm flipV="1">
            <a:off x="6666120" y="2035080"/>
            <a:ext cx="1804320" cy="17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>
                <a:lumMod val="75000"/>
              </a:srgbClr>
            </a:solidFill>
            <a:prstDash val="sys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直線單箭頭接點 18"/>
          <p:cNvSpPr/>
          <p:nvPr/>
        </p:nvSpPr>
        <p:spPr>
          <a:xfrm>
            <a:off x="6666120" y="3823920"/>
            <a:ext cx="2020320" cy="20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>
                <a:lumMod val="75000"/>
              </a:srgbClr>
            </a:solidFill>
            <a:prstDash val="sys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1085040" y="2867400"/>
            <a:ext cx="1928160" cy="1928160"/>
          </a:xfrm>
          <a:prstGeom prst="rect">
            <a:avLst/>
          </a:prstGeom>
          <a:ln w="19050">
            <a:solidFill>
              <a:srgbClr val="ff0000"/>
            </a:solidFill>
            <a:miter/>
          </a:ln>
        </p:spPr>
      </p:pic>
      <p:pic>
        <p:nvPicPr>
          <p:cNvPr id="105" name="Picture 5" descr=""/>
          <p:cNvPicPr/>
          <p:nvPr/>
        </p:nvPicPr>
        <p:blipFill>
          <a:blip r:embed="rId2"/>
          <a:stretch/>
        </p:blipFill>
        <p:spPr>
          <a:xfrm>
            <a:off x="4722480" y="2851920"/>
            <a:ext cx="1943640" cy="1943640"/>
          </a:xfrm>
          <a:prstGeom prst="rect">
            <a:avLst/>
          </a:prstGeom>
          <a:ln w="19050">
            <a:solidFill>
              <a:srgbClr val="0070c0"/>
            </a:solidFill>
            <a:miter/>
          </a:ln>
        </p:spPr>
      </p:pic>
      <p:pic>
        <p:nvPicPr>
          <p:cNvPr id="106" name="Picture 6" descr=""/>
          <p:cNvPicPr/>
          <p:nvPr/>
        </p:nvPicPr>
        <p:blipFill>
          <a:blip r:embed="rId3"/>
          <a:stretch/>
        </p:blipFill>
        <p:spPr>
          <a:xfrm>
            <a:off x="8610120" y="2867400"/>
            <a:ext cx="2020320" cy="2020320"/>
          </a:xfrm>
          <a:prstGeom prst="rect">
            <a:avLst/>
          </a:prstGeom>
          <a:ln w="19050">
            <a:solidFill>
              <a:srgbClr val="ff0000"/>
            </a:solidFill>
            <a:miter/>
          </a:ln>
        </p:spPr>
      </p:pic>
      <p:grpSp>
        <p:nvGrpSpPr>
          <p:cNvPr id="107" name="群組 54"/>
          <p:cNvGrpSpPr/>
          <p:nvPr/>
        </p:nvGrpSpPr>
        <p:grpSpPr>
          <a:xfrm>
            <a:off x="1119240" y="1466640"/>
            <a:ext cx="1502640" cy="786240"/>
            <a:chOff x="1119240" y="1466640"/>
            <a:chExt cx="1502640" cy="786240"/>
          </a:xfrm>
        </p:grpSpPr>
        <p:sp>
          <p:nvSpPr>
            <p:cNvPr id="108" name="文字方塊 55"/>
            <p:cNvSpPr/>
            <p:nvPr/>
          </p:nvSpPr>
          <p:spPr>
            <a:xfrm>
              <a:off x="1432080" y="1888920"/>
              <a:ext cx="104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afterstate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9" name="文字方塊 56"/>
            <p:cNvSpPr/>
            <p:nvPr/>
          </p:nvSpPr>
          <p:spPr>
            <a:xfrm>
              <a:off x="1430280" y="1466640"/>
              <a:ext cx="119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beforestate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10" name="Picture 7" descr=""/>
            <p:cNvPicPr/>
            <p:nvPr/>
          </p:nvPicPr>
          <p:blipFill>
            <a:blip r:embed="rId4"/>
            <a:stretch/>
          </p:blipFill>
          <p:spPr>
            <a:xfrm>
              <a:off x="1119240" y="1529280"/>
              <a:ext cx="269640" cy="269640"/>
            </a:xfrm>
            <a:prstGeom prst="rect">
              <a:avLst/>
            </a:prstGeom>
            <a:ln w="28575">
              <a:solidFill>
                <a:srgbClr val="ff0000"/>
              </a:solidFill>
              <a:miter/>
            </a:ln>
          </p:spPr>
        </p:pic>
        <p:pic>
          <p:nvPicPr>
            <p:cNvPr id="111" name="Picture 7" descr=""/>
            <p:cNvPicPr/>
            <p:nvPr/>
          </p:nvPicPr>
          <p:blipFill>
            <a:blip r:embed="rId5"/>
            <a:stretch/>
          </p:blipFill>
          <p:spPr>
            <a:xfrm>
              <a:off x="1119240" y="1957680"/>
              <a:ext cx="269640" cy="269640"/>
            </a:xfrm>
            <a:prstGeom prst="rect">
              <a:avLst/>
            </a:prstGeom>
            <a:ln w="28575">
              <a:solidFill>
                <a:srgbClr val="0070c0"/>
              </a:solidFill>
              <a:miter/>
            </a:ln>
          </p:spPr>
        </p:pic>
      </p:grpSp>
      <mc:AlternateContent>
        <mc:Choice xmlns:a14="http://schemas.microsoft.com/office/drawing/2010/main" Requires="a14">
          <p:sp>
            <p:nvSpPr>
              <p:cNvPr id="112" name="文字方塊 61"/>
              <p:cNvSpPr txBox="1"/>
              <p:nvPr/>
            </p:nvSpPr>
            <p:spPr>
              <a:xfrm>
                <a:off x="3588480" y="2405520"/>
                <a:ext cx="55908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𝑡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3" name="文字方塊 63"/>
              <p:cNvSpPr txBox="1"/>
              <p:nvPr/>
            </p:nvSpPr>
            <p:spPr>
              <a:xfrm>
                <a:off x="5477040" y="2390400"/>
                <a:ext cx="38736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𝑆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4" name="文字方塊 64"/>
              <p:cNvSpPr txBox="1"/>
              <p:nvPr/>
            </p:nvSpPr>
            <p:spPr>
              <a:xfrm>
                <a:off x="9545400" y="2413080"/>
                <a:ext cx="38736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𝑆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5" name="文字方塊 65"/>
              <p:cNvSpPr txBox="1"/>
              <p:nvPr/>
            </p:nvSpPr>
            <p:spPr>
              <a:xfrm>
                <a:off x="1794600" y="2390400"/>
                <a:ext cx="38736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𝑆</m:t>
                        </m:r>
                      </m:e>
                      <m:sup/>
                    </m:sSup>
                  </m:oMath>
                </a14:m>
              </a:p>
            </p:txBody>
          </p:sp>
        </mc:Choice>
        <mc:Fallback/>
      </mc:AlternateContent>
      <p:sp>
        <p:nvSpPr>
          <p:cNvPr id="116" name="向右箭號 66"/>
          <p:cNvSpPr/>
          <p:nvPr/>
        </p:nvSpPr>
        <p:spPr>
          <a:xfrm>
            <a:off x="3588480" y="2874600"/>
            <a:ext cx="654120" cy="260640"/>
          </a:xfrm>
          <a:prstGeom prst="rightArrow">
            <a:avLst>
              <a:gd name="adj1" fmla="val 50000"/>
              <a:gd name="adj2" fmla="val 876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圖片 67" descr=""/>
          <p:cNvPicPr/>
          <p:nvPr/>
        </p:nvPicPr>
        <p:blipFill>
          <a:blip r:embed="rId6"/>
          <a:stretch/>
        </p:blipFill>
        <p:spPr>
          <a:xfrm>
            <a:off x="8714160" y="784800"/>
            <a:ext cx="2536200" cy="749160"/>
          </a:xfrm>
          <a:prstGeom prst="rect">
            <a:avLst/>
          </a:prstGeom>
          <a:ln w="0">
            <a:noFill/>
          </a:ln>
        </p:spPr>
      </p:pic>
      <p:sp>
        <p:nvSpPr>
          <p:cNvPr id="118" name="向右箭號 22"/>
          <p:cNvSpPr/>
          <p:nvPr/>
        </p:nvSpPr>
        <p:spPr>
          <a:xfrm rot="10800000">
            <a:off x="3641040" y="4377240"/>
            <a:ext cx="461160" cy="28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文字方塊 25"/>
          <p:cNvSpPr/>
          <p:nvPr/>
        </p:nvSpPr>
        <p:spPr>
          <a:xfrm>
            <a:off x="3777480" y="4583880"/>
            <a:ext cx="413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709BFC-9214-4E31-B99C-137A8831983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Temporal Difference Learning (TD)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圖片 4" descr=""/>
          <p:cNvPicPr/>
          <p:nvPr/>
        </p:nvPicPr>
        <p:blipFill>
          <a:blip r:embed="rId1"/>
          <a:stretch/>
        </p:blipFill>
        <p:spPr>
          <a:xfrm>
            <a:off x="545040" y="1536840"/>
            <a:ext cx="10687320" cy="4126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BF74D2-7127-49C6-8088-128327F76FD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圖片 5" descr=""/>
          <p:cNvPicPr/>
          <p:nvPr/>
        </p:nvPicPr>
        <p:blipFill>
          <a:blip r:embed="rId1"/>
          <a:stretch/>
        </p:blipFill>
        <p:spPr>
          <a:xfrm>
            <a:off x="545040" y="1522800"/>
            <a:ext cx="10808280" cy="438192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5040" y="460440"/>
            <a:ext cx="10515240" cy="888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標楷體"/>
              </a:rPr>
              <a:t>TD Backup Diagram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24" name="群組 6"/>
          <p:cNvGrpSpPr/>
          <p:nvPr/>
        </p:nvGrpSpPr>
        <p:grpSpPr>
          <a:xfrm>
            <a:off x="9444240" y="644760"/>
            <a:ext cx="1502640" cy="786240"/>
            <a:chOff x="9444240" y="644760"/>
            <a:chExt cx="1502640" cy="786240"/>
          </a:xfrm>
        </p:grpSpPr>
        <p:sp>
          <p:nvSpPr>
            <p:cNvPr id="125" name="文字方塊 7"/>
            <p:cNvSpPr/>
            <p:nvPr/>
          </p:nvSpPr>
          <p:spPr>
            <a:xfrm>
              <a:off x="9757080" y="1067040"/>
              <a:ext cx="104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afterstate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6" name="文字方塊 8"/>
            <p:cNvSpPr/>
            <p:nvPr/>
          </p:nvSpPr>
          <p:spPr>
            <a:xfrm>
              <a:off x="9755280" y="644760"/>
              <a:ext cx="119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Times New Roman"/>
                </a:rPr>
                <a:t>beforestate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27" name="Picture 7" descr=""/>
            <p:cNvPicPr/>
            <p:nvPr/>
          </p:nvPicPr>
          <p:blipFill>
            <a:blip r:embed="rId2"/>
            <a:stretch/>
          </p:blipFill>
          <p:spPr>
            <a:xfrm>
              <a:off x="9444240" y="707040"/>
              <a:ext cx="269640" cy="269640"/>
            </a:xfrm>
            <a:prstGeom prst="rect">
              <a:avLst/>
            </a:prstGeom>
            <a:ln w="28575">
              <a:solidFill>
                <a:srgbClr val="ff0000"/>
              </a:solidFill>
              <a:miter/>
            </a:ln>
          </p:spPr>
        </p:pic>
        <p:pic>
          <p:nvPicPr>
            <p:cNvPr id="128" name="Picture 7" descr=""/>
            <p:cNvPicPr/>
            <p:nvPr/>
          </p:nvPicPr>
          <p:blipFill>
            <a:blip r:embed="rId3"/>
            <a:stretch/>
          </p:blipFill>
          <p:spPr>
            <a:xfrm>
              <a:off x="9444240" y="1135440"/>
              <a:ext cx="269640" cy="269640"/>
            </a:xfrm>
            <a:prstGeom prst="rect">
              <a:avLst/>
            </a:prstGeom>
            <a:ln w="28575">
              <a:solidFill>
                <a:srgbClr val="0070c0"/>
              </a:solidFill>
              <a:miter/>
            </a:ln>
          </p:spPr>
        </p:pic>
      </p:grpSp>
      <p:sp>
        <p:nvSpPr>
          <p:cNvPr id="129" name="向右箭號 4"/>
          <p:cNvSpPr/>
          <p:nvPr/>
        </p:nvSpPr>
        <p:spPr>
          <a:xfrm rot="10800000">
            <a:off x="3338640" y="3507120"/>
            <a:ext cx="461160" cy="28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文字方塊 12"/>
          <p:cNvSpPr/>
          <p:nvPr/>
        </p:nvSpPr>
        <p:spPr>
          <a:xfrm>
            <a:off x="3474720" y="3714120"/>
            <a:ext cx="413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CAA0DF-F886-4DD0-8EDF-887D1261167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34101</TotalTime>
  <Application>LibreOffice/7.3.7.2$Linux_X86_64 LibreOffice_project/30$Build-2</Application>
  <AppVersion>15.0000</AppVersion>
  <Words>665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2020-04-13T05:52:43Z</dcterms:created>
  <dc:creator>紹雄</dc:creator>
  <dc:description/>
  <dc:language>en-US</dc:language>
  <cp:lastModifiedBy/>
  <dcterms:modified xsi:type="dcterms:W3CDTF">2023-04-20T02:08:36Z</dcterms:modified>
  <cp:revision>679</cp:revision>
  <dc:subject/>
  <dc:title>4/13 Zero&amp;Deepracer組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寬螢幕</vt:lpwstr>
  </property>
  <property fmtid="{D5CDD505-2E9C-101B-9397-08002B2CF9AE}" pid="4" name="Slides">
    <vt:i4>21</vt:i4>
  </property>
</Properties>
</file>